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lear Sans Bold" panose="020B0604020202020204" charset="0"/>
      <p:regular r:id="rId11"/>
    </p:embeddedFont>
    <p:embeddedFont>
      <p:font typeface="Clear Sans Bold Italics" panose="020B0604020202020204" charset="0"/>
      <p:regular r:id="rId12"/>
    </p:embeddedFont>
    <p:embeddedFont>
      <p:font typeface="Libre Franklin Light" pitchFamily="2" charset="0"/>
      <p:regular r:id="rId13"/>
    </p:embeddedFont>
    <p:embeddedFont>
      <p:font typeface="Libre Franklin Light Bold" panose="020B0604020202020204" charset="0"/>
      <p:regular r:id="rId14"/>
    </p:embeddedFont>
    <p:embeddedFont>
      <p:font typeface="Libre Franklin Medium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9.png"/><Relationship Id="rId7" Type="http://schemas.openxmlformats.org/officeDocument/2006/relationships/image" Target="../media/image16.sv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5.sv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sv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13820" y="1275167"/>
            <a:ext cx="3258939" cy="3930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802262" y="7815318"/>
            <a:ext cx="1106454" cy="12865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10253" r="10253"/>
          <a:stretch>
            <a:fillRect/>
          </a:stretch>
        </p:blipFill>
        <p:spPr>
          <a:xfrm>
            <a:off x="11421158" y="2202823"/>
            <a:ext cx="4972912" cy="62557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13820" y="7135062"/>
            <a:ext cx="6945480" cy="7703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789363" y="3071398"/>
            <a:ext cx="1209413" cy="120941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7E76"/>
            </a:solidFill>
          </p:spPr>
          <p:txBody>
            <a:bodyPr/>
            <a:lstStyle/>
            <a:p>
              <a:endParaRPr lang="en-PK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853" y="685503"/>
            <a:ext cx="764785" cy="6863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732901" y="2629805"/>
            <a:ext cx="4107319" cy="411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4061536"/>
            <a:ext cx="7946031" cy="2163928"/>
            <a:chOff x="0" y="0"/>
            <a:chExt cx="10594709" cy="28852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10594709" cy="166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60"/>
                </a:lnSpc>
              </a:pPr>
              <a:r>
                <a:rPr lang="en-US" sz="8300">
                  <a:solidFill>
                    <a:srgbClr val="AFFCFF"/>
                  </a:solidFill>
                  <a:latin typeface="Libre Franklin Medium"/>
                </a:rPr>
                <a:t> Project Scope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60092"/>
              <a:ext cx="1059470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168">
                  <a:solidFill>
                    <a:srgbClr val="ECEDF8"/>
                  </a:solidFill>
                  <a:latin typeface="Libre Franklin Light"/>
                </a:rPr>
                <a:t>MNIST DATASET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27230" y="793750"/>
            <a:ext cx="61489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749">
                <a:solidFill>
                  <a:srgbClr val="FFFFFF"/>
                </a:solidFill>
                <a:latin typeface="Clear Sans Bold Italics"/>
              </a:rPr>
              <a:t>IMPORT PANDAS AS PD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0" y="1127346"/>
            <a:ext cx="4026194" cy="80323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5320" y="6967041"/>
            <a:ext cx="1431504" cy="9054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11072" y="6116499"/>
            <a:ext cx="2901987" cy="26065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6008838" y="2680329"/>
            <a:ext cx="1106454" cy="12865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27777" y="6795035"/>
            <a:ext cx="1313265" cy="11795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7569" y="1266217"/>
            <a:ext cx="5006947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56083" y="1562346"/>
            <a:ext cx="780321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002364"/>
                </a:solidFill>
                <a:latin typeface="Libre Franklin Light Bold"/>
              </a:rPr>
              <a:t>ABOUT THE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6083" y="2949436"/>
            <a:ext cx="7803217" cy="58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3" lvl="1" indent="-345447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2364"/>
                </a:solidFill>
                <a:latin typeface="Libre Franklin Light"/>
              </a:rPr>
              <a:t>The dataset of handwritten digits has a training set of 60,000 examples and a test set of 10,000 examples.</a:t>
            </a:r>
          </a:p>
          <a:p>
            <a:pPr marL="690893" lvl="1" indent="-345447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2364"/>
                </a:solidFill>
                <a:latin typeface="Libre Franklin Light"/>
              </a:rPr>
              <a:t>The first value is the label (a number from 0 to 9).</a:t>
            </a:r>
          </a:p>
          <a:p>
            <a:pPr marL="690893" lvl="1" indent="-345447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2364"/>
                </a:solidFill>
                <a:latin typeface="Libre Franklin Light"/>
              </a:rPr>
              <a:t> The remaining 784 values are the pixel values (a number from 0 to 255) of a 28x28 image of a handwritten digit. </a:t>
            </a:r>
          </a:p>
          <a:p>
            <a:pPr marL="690893" lvl="1" indent="-345447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2364"/>
                </a:solidFill>
                <a:latin typeface="Libre Franklin Light"/>
              </a:rPr>
              <a:t>Since it is a large dataset, we will be utilizing only 20% of it to predict the digits.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507873" y="-1773924"/>
            <a:ext cx="2524281" cy="503597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323626" y="572339"/>
            <a:ext cx="600247" cy="604574"/>
          </a:xfrm>
          <a:prstGeom prst="rect">
            <a:avLst/>
          </a:prstGeom>
          <a:solidFill>
            <a:srgbClr val="EB7E76"/>
          </a:solid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879754" y="1380449"/>
            <a:ext cx="12044120" cy="84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ECEDF8"/>
                </a:solidFill>
                <a:latin typeface="Libre Franklin Light"/>
              </a:rPr>
              <a:t>SET OF  RESEARCH QUESTIONS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7685" y="6250534"/>
            <a:ext cx="5174900" cy="177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ECEDF8"/>
                </a:solidFill>
                <a:latin typeface="Libre Franklin Light"/>
              </a:rPr>
              <a:t>Given a random handwritten digit in the form of a 28x28 pixel image, can we use our dataset to predict its label?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5877" y="6241009"/>
            <a:ext cx="5450697" cy="278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ECEDF8"/>
                </a:solidFill>
                <a:latin typeface="Libre Franklin Light"/>
              </a:rPr>
              <a:t>Does our dataset contain noise and does this noise affect the outcome or final decisions? What steps can we take to remove this noise?</a:t>
            </a:r>
          </a:p>
          <a:p>
            <a:pPr algn="ctr">
              <a:lnSpc>
                <a:spcPts val="3730"/>
              </a:lnSpc>
              <a:spcBef>
                <a:spcPct val="0"/>
              </a:spcBef>
            </a:pPr>
            <a:endParaRPr lang="en-US" sz="2664">
              <a:solidFill>
                <a:srgbClr val="ECEDF8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47068" y="6250534"/>
            <a:ext cx="5364126" cy="180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ECEDF8"/>
                </a:solidFill>
                <a:latin typeface="Libre Franklin Light"/>
              </a:rPr>
              <a:t>What does our data look like? Is it sparsely or densely populated?  What does each number represent?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85649" y="1028700"/>
            <a:ext cx="1773651" cy="1773651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5400000">
            <a:off x="2605528" y="6536926"/>
            <a:ext cx="6140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10" name="AutoShape 10"/>
          <p:cNvSpPr/>
          <p:nvPr/>
        </p:nvSpPr>
        <p:spPr>
          <a:xfrm rot="5400000">
            <a:off x="8876367" y="6536926"/>
            <a:ext cx="61405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7790355" y="2829818"/>
            <a:ext cx="1187136" cy="151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78696" y="3014575"/>
            <a:ext cx="1706952" cy="15579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249014" y="2428422"/>
            <a:ext cx="1312242" cy="159675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8233" y="4852988"/>
            <a:ext cx="4577998" cy="66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999">
                <a:solidFill>
                  <a:srgbClr val="AFFCFF"/>
                </a:solidFill>
                <a:latin typeface="Clear Sans Bold"/>
              </a:rPr>
              <a:t>WHICH DIGIT?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35580" y="4852988"/>
            <a:ext cx="5151290" cy="66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999">
                <a:solidFill>
                  <a:srgbClr val="AFFCFF"/>
                </a:solidFill>
                <a:latin typeface="Clear Sans Bold"/>
              </a:rPr>
              <a:t>NOISE?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48290" y="4870506"/>
            <a:ext cx="5011010" cy="66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999">
                <a:solidFill>
                  <a:srgbClr val="AFFCFF"/>
                </a:solidFill>
                <a:latin typeface="Clear Sans Bold"/>
              </a:rPr>
              <a:t> DATA?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5991"/>
            <a:ext cx="11793198" cy="84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2364"/>
                </a:solidFill>
                <a:latin typeface="Libre Franklin Light"/>
              </a:rPr>
              <a:t>SET OF RESEARCH QUESTIONS (2)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399" y="5000113"/>
            <a:ext cx="5326413" cy="223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002364"/>
                </a:solidFill>
                <a:latin typeface="Libre Franklin Light"/>
              </a:rPr>
              <a:t>Which classifier is suitable with this data. In this case, we will use KNN,  how many nearest neighbors would be best to obtain maximum accuracy?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4037" y="0"/>
            <a:ext cx="4143963" cy="20719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270865" y="217694"/>
            <a:ext cx="5746344" cy="6373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067297" y="8127743"/>
            <a:ext cx="5410598" cy="54105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0595"/>
          <a:stretch>
            <a:fillRect/>
          </a:stretch>
        </p:blipFill>
        <p:spPr>
          <a:xfrm rot="-5400000">
            <a:off x="523315" y="8832085"/>
            <a:ext cx="1010771" cy="13146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43302" y="2071981"/>
            <a:ext cx="1312242" cy="15967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8430514" y="2211740"/>
            <a:ext cx="1187136" cy="151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144037" y="2211740"/>
            <a:ext cx="1706952" cy="155798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5607" y="3989840"/>
            <a:ext cx="4577998" cy="66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999">
                <a:solidFill>
                  <a:srgbClr val="000000"/>
                </a:solidFill>
                <a:latin typeface="Clear Sans Bold"/>
              </a:rPr>
              <a:t>CLASSIFIER?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7824" y="3989840"/>
            <a:ext cx="5151290" cy="66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999">
                <a:solidFill>
                  <a:srgbClr val="000000"/>
                </a:solidFill>
                <a:latin typeface="Clear Sans Bold"/>
              </a:rPr>
              <a:t>EVALUATION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2782647" y="6548281"/>
            <a:ext cx="61405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14" name="AutoShape 14"/>
          <p:cNvSpPr/>
          <p:nvPr/>
        </p:nvSpPr>
        <p:spPr>
          <a:xfrm rot="5400000">
            <a:off x="9124962" y="6577989"/>
            <a:ext cx="61405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15" name="TextBox 15"/>
          <p:cNvSpPr txBox="1"/>
          <p:nvPr/>
        </p:nvSpPr>
        <p:spPr>
          <a:xfrm>
            <a:off x="6492187" y="4932781"/>
            <a:ext cx="5286927" cy="485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000000"/>
                </a:solidFill>
                <a:latin typeface="Libre Franklin Light"/>
              </a:rPr>
              <a:t>How shall we be able to evaluate this data's result? Will confusion matrix, classification accuracy, f1 average be enough? And what techniques can we use to improve these accuracies?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000000"/>
                </a:solidFill>
                <a:latin typeface="Libre Franklin Light"/>
              </a:rPr>
              <a:t> Similarly, can we perform cross-validation and further analyze using heatmaps and graph visualization?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99300" y="3963290"/>
            <a:ext cx="5151290" cy="66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999">
                <a:solidFill>
                  <a:srgbClr val="000000"/>
                </a:solidFill>
                <a:latin typeface="Clear Sans Bold"/>
              </a:rPr>
              <a:t>CASE OF TIE?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47640" y="4990588"/>
            <a:ext cx="5866131" cy="196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3"/>
              </a:lnSpc>
              <a:spcBef>
                <a:spcPct val="0"/>
              </a:spcBef>
            </a:pPr>
            <a:r>
              <a:rPr lang="en-US" sz="2831">
                <a:solidFill>
                  <a:srgbClr val="002364"/>
                </a:solidFill>
                <a:latin typeface="Libre Franklin Light"/>
              </a:rPr>
              <a:t>For values of k, where a  tie occurs, how should our classifier behave to find the nearest neighbor in way that it increases accuracy?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41706" y="1742609"/>
            <a:ext cx="3409393" cy="68017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26043" y="6953625"/>
            <a:ext cx="1636432" cy="103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821949" y="2358619"/>
            <a:ext cx="6437351" cy="60042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6067490" y="1717861"/>
            <a:ext cx="1102104" cy="12815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057165" y="8727778"/>
            <a:ext cx="764785" cy="6863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2366746"/>
            <a:ext cx="8115300" cy="2325935"/>
            <a:chOff x="0" y="0"/>
            <a:chExt cx="10820400" cy="310124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820400" cy="113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AFFCFF"/>
                  </a:solidFill>
                  <a:latin typeface="Libre Franklin Light"/>
                </a:rPr>
                <a:t>T</a:t>
              </a:r>
              <a:r>
                <a:rPr lang="en-US" sz="5600">
                  <a:solidFill>
                    <a:srgbClr val="AFFCFF"/>
                  </a:solidFill>
                  <a:latin typeface="Libre Franklin Light Bold"/>
                </a:rPr>
                <a:t>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20719"/>
              <a:ext cx="10820400" cy="680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5" lvl="1" indent="-334642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ECEDF8"/>
                  </a:solidFill>
                  <a:latin typeface="Libre Franklin Light"/>
                </a:rPr>
                <a:t>AAQIB </a:t>
              </a:r>
              <a:r>
                <a:rPr lang="en-US" sz="3099" dirty="0">
                  <a:solidFill>
                    <a:srgbClr val="ECEDF8"/>
                  </a:solidFill>
                  <a:latin typeface="Libre Franklin Light"/>
                </a:rPr>
                <a:t>HASANIE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110328" y="8836025"/>
            <a:ext cx="61489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749">
                <a:solidFill>
                  <a:srgbClr val="FFFFFF"/>
                </a:solidFill>
                <a:latin typeface="Clear Sans Bold Italics"/>
              </a:rPr>
              <a:t>IMPORT PANDAS AS PD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303</Words>
  <Application>Microsoft Office PowerPoint</Application>
  <PresentationFormat>Custom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Clear Sans Bold Italics</vt:lpstr>
      <vt:lpstr>Clear Sans Bold</vt:lpstr>
      <vt:lpstr>Calibri</vt:lpstr>
      <vt:lpstr>Libre Franklin Light Bold</vt:lpstr>
      <vt:lpstr>Libre Franklin Light</vt:lpstr>
      <vt:lpstr>Arial</vt:lpstr>
      <vt:lpstr>Libre Franklin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SCOPE</dc:title>
  <cp:lastModifiedBy>Syed Aaqib Rafi  Hasanie</cp:lastModifiedBy>
  <cp:revision>3</cp:revision>
  <dcterms:created xsi:type="dcterms:W3CDTF">2006-08-16T00:00:00Z</dcterms:created>
  <dcterms:modified xsi:type="dcterms:W3CDTF">2023-07-31T18:28:00Z</dcterms:modified>
  <dc:identifier>DAFbahbz-18</dc:identifier>
</cp:coreProperties>
</file>